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3" r:id="rId3"/>
    <p:sldId id="264" r:id="rId4"/>
    <p:sldId id="265" r:id="rId5"/>
    <p:sldId id="267" r:id="rId6"/>
    <p:sldId id="261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7" autoAdjust="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6B39E-3F3B-4AC8-A387-7F1DD6C67AF6}" type="datetimeFigureOut">
              <a:rPr lang="en-IN" smtClean="0"/>
              <a:t>30-07-2020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6FAF7-349C-47D4-BC99-153E8CC1E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197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A24D47FF-DAE0-405E-B4AD-D4F4A4133E93}" type="datetime1">
              <a:rPr lang="en-US" smtClean="0"/>
              <a:t>7/30/2020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6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A18-B952-4831-8A7D-169509CDB269}" type="datetime1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3588-A984-4D9E-A533-0BD5FA6C94A5}" type="datetime1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511B-12FE-4D14-85FE-943A37DF98B5}" type="datetime1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A5C05EC-2B28-4049-9851-944884E28EBD}" type="datetime1">
              <a:rPr lang="en-US" smtClean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7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02F20-DBDD-4920-BA3F-8324C3A9CEE5}" type="datetime1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2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3632-A306-4A02-827B-B83EED8E7289}" type="datetime1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2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D87-CDDE-4C1E-BC3D-A64360AF6F01}" type="datetime1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D46B-9735-4EAC-90DB-EF410CF5F2E1}" type="datetime1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556C0EA-3147-4457-8395-284CB573C92B}" type="datetime1">
              <a:rPr lang="en-US" smtClean="0"/>
              <a:t>7/30/2020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1C0ABD7-E2F0-4F29-B994-17FE34AE2D4E}" type="datetime1">
              <a:rPr lang="en-US" smtClean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98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C783FCA-EA87-43F2-AC63-1525A2ECEDD0}" type="datetime1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5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.finance.yahoo.com/" TargetMode="External"/><Relationship Id="rId2" Type="http://schemas.openxmlformats.org/officeDocument/2006/relationships/hyperlink" Target="https://www.twitt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eycontrol.com/" TargetMode="External"/><Relationship Id="rId5" Type="http://schemas.openxmlformats.org/officeDocument/2006/relationships/hyperlink" Target="https://newsapi.org/" TargetMode="External"/><Relationship Id="rId4" Type="http://schemas.openxmlformats.org/officeDocument/2006/relationships/hyperlink" Target="https://www.indeed.co.in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api.org/" TargetMode="External"/><Relationship Id="rId3" Type="http://schemas.openxmlformats.org/officeDocument/2006/relationships/hyperlink" Target="https://www.twitter.com/" TargetMode="External"/><Relationship Id="rId7" Type="http://schemas.openxmlformats.org/officeDocument/2006/relationships/image" Target="../media/image5.png"/><Relationship Id="rId12" Type="http://schemas.openxmlformats.org/officeDocument/2006/relationships/hyperlink" Target="https://www.moneycontrol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deed.co.in/" TargetMode="External"/><Relationship Id="rId11" Type="http://schemas.openxmlformats.org/officeDocument/2006/relationships/image" Target="../media/image7.jpeg"/><Relationship Id="rId5" Type="http://schemas.openxmlformats.org/officeDocument/2006/relationships/image" Target="../media/image4.png"/><Relationship Id="rId10" Type="http://schemas.openxmlformats.org/officeDocument/2006/relationships/hyperlink" Target="https://in.finance.yahoo.com/" TargetMode="External"/><Relationship Id="rId4" Type="http://schemas.openxmlformats.org/officeDocument/2006/relationships/hyperlink" Target="https://pypi.org/project/twitter-scraper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Vasudev_Maduri_AMPBA2021S@isb.edu" TargetMode="External"/><Relationship Id="rId7" Type="http://schemas.openxmlformats.org/officeDocument/2006/relationships/hyperlink" Target="mailto:Ravikiran_Ravinuthala_AMPBA2021S@isb.edu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ebjit_Ray_AMPBA2021S@isb.edu" TargetMode="External"/><Relationship Id="rId5" Type="http://schemas.openxmlformats.org/officeDocument/2006/relationships/hyperlink" Target="mailto:kaliprasad.kr_ampba2021s@isb.edu" TargetMode="External"/><Relationship Id="rId4" Type="http://schemas.openxmlformats.org/officeDocument/2006/relationships/hyperlink" Target="mailto:Sonam_Lakhe_AMPBA2021S@isb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B0C3A9-3CCC-4E06-959E-D204EE3AA7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DD502A-2D5F-40BF-ADD0-B724C9254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8E81E-22F5-4046-85E3-38F739D8C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2893318"/>
            <a:ext cx="10905059" cy="1080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ANALYZING   AN   ORGANIZATION’S   PERFORMANCE  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TO   PREDICT   FUTURE   STOCK    MOVEMENT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79594-E20C-4160-8201-6CFB67E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A35ED-8C4D-4609-B358-ACE93024A5DC}"/>
              </a:ext>
            </a:extLst>
          </p:cNvPr>
          <p:cNvSpPr txBox="1"/>
          <p:nvPr/>
        </p:nvSpPr>
        <p:spPr>
          <a:xfrm>
            <a:off x="9880847" y="4358936"/>
            <a:ext cx="157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cap="all" spc="-100" dirty="0">
                <a:solidFill>
                  <a:schemeClr val="bg1"/>
                </a:solidFill>
                <a:latin typeface="+mj-lt"/>
              </a:rPr>
              <a:t>GROUP -1</a:t>
            </a:r>
          </a:p>
        </p:txBody>
      </p:sp>
    </p:spTree>
    <p:extLst>
      <p:ext uri="{BB962C8B-B14F-4D97-AF65-F5344CB8AC3E}">
        <p14:creationId xmlns:p14="http://schemas.microsoft.com/office/powerpoint/2010/main" val="194114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D9F7A3-F3B2-4321-AE0E-7D7157AA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1199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EA8E-8A21-4534-9BB7-702B0FF6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84918"/>
            <a:ext cx="10058400" cy="475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Any organization’s performance can be outlined by reviewing the following aspects:</a:t>
            </a:r>
          </a:p>
          <a:p>
            <a:r>
              <a:rPr lang="en-IN" sz="2000" dirty="0"/>
              <a:t>Customers Feedback </a:t>
            </a:r>
          </a:p>
          <a:p>
            <a:r>
              <a:rPr lang="en-IN" sz="2000" dirty="0"/>
              <a:t>Performance of Share </a:t>
            </a:r>
          </a:p>
          <a:p>
            <a:r>
              <a:rPr lang="en-IN" sz="2000" dirty="0"/>
              <a:t>Employee Feedback</a:t>
            </a:r>
          </a:p>
          <a:p>
            <a:r>
              <a:rPr lang="en-IN" sz="2000" dirty="0"/>
              <a:t>News bytes/ Overall Sentiment</a:t>
            </a:r>
          </a:p>
          <a:p>
            <a:r>
              <a:rPr lang="en-IN" sz="2000" dirty="0"/>
              <a:t>Management Outlook</a:t>
            </a:r>
          </a:p>
          <a:p>
            <a:r>
              <a:rPr lang="en-IN" sz="2000" dirty="0"/>
              <a:t>Sector/ Market’s performance</a:t>
            </a:r>
          </a:p>
          <a:p>
            <a:r>
              <a:rPr lang="en-IN" sz="2000" dirty="0"/>
              <a:t>Large Funds &amp; Broker house recommendations </a:t>
            </a:r>
          </a:p>
          <a:p>
            <a:pPr marL="0" indent="0">
              <a:buNone/>
            </a:pPr>
            <a:r>
              <a:rPr lang="en-IN" sz="2000" dirty="0"/>
              <a:t>We intend to take all the above aspects and build a solution to help rate organization(s)/ industry sector. This rating can then help predicting whether investing in this organization for a period (short/ long term) makes sense.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217036-9D1B-4C68-AA86-0F1C2314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2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D9F7A3-F3B2-4321-AE0E-7D7157AA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8411"/>
            <a:ext cx="10058400" cy="671199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EA8E-8A21-4534-9BB7-702B0FF6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18" y="1068697"/>
            <a:ext cx="10058400" cy="82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In the current project, we will be collecting data from various sources to build a data repository, which can be then fed to the ML model. Current project only addresses the data collection.</a:t>
            </a:r>
          </a:p>
          <a:p>
            <a:pPr marL="0" indent="0">
              <a:buNone/>
            </a:pPr>
            <a:endParaRPr lang="en-IN" sz="200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92D107AF-362A-4EA1-8799-61101B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61765"/>
              </p:ext>
            </p:extLst>
          </p:nvPr>
        </p:nvGraphicFramePr>
        <p:xfrm>
          <a:off x="1136342" y="1851417"/>
          <a:ext cx="10235953" cy="45381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74524">
                  <a:extLst>
                    <a:ext uri="{9D8B030D-6E8A-4147-A177-3AD203B41FA5}">
                      <a16:colId xmlns:a16="http://schemas.microsoft.com/office/drawing/2014/main" val="3664903157"/>
                    </a:ext>
                  </a:extLst>
                </a:gridCol>
                <a:gridCol w="2394512">
                  <a:extLst>
                    <a:ext uri="{9D8B030D-6E8A-4147-A177-3AD203B41FA5}">
                      <a16:colId xmlns:a16="http://schemas.microsoft.com/office/drawing/2014/main" val="189973122"/>
                    </a:ext>
                  </a:extLst>
                </a:gridCol>
                <a:gridCol w="5266917">
                  <a:extLst>
                    <a:ext uri="{9D8B030D-6E8A-4147-A177-3AD203B41FA5}">
                      <a16:colId xmlns:a16="http://schemas.microsoft.com/office/drawing/2014/main" val="1762515693"/>
                    </a:ext>
                  </a:extLst>
                </a:gridCol>
              </a:tblGrid>
              <a:tr h="532563">
                <a:tc>
                  <a:txBody>
                    <a:bodyPr/>
                    <a:lstStyle/>
                    <a:p>
                      <a:r>
                        <a:rPr lang="en-IN" sz="1600" dirty="0"/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232206"/>
                  </a:ext>
                </a:extLst>
              </a:tr>
              <a:tr h="532563">
                <a:tc>
                  <a:txBody>
                    <a:bodyPr/>
                    <a:lstStyle/>
                    <a:p>
                      <a:pPr mar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Font typeface="Garamond" pitchFamily="18" charset="0"/>
                        <a:buNone/>
                      </a:pPr>
                      <a:r>
                        <a:rPr lang="en-IN" sz="140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https://www.twitter.com/</a:t>
                      </a:r>
                      <a:endParaRPr lang="en-IN" sz="17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Customers Feedback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Shareholders Feedback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 dirty="0"/>
                        <a:t>Broker Recommendations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Social Media like Twitter can provide us with general sentiments of both Large Funds/Brokers, Retail stock holders and general public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953772"/>
                  </a:ext>
                </a:extLst>
              </a:tr>
              <a:tr h="53256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https://in.finance.yahoo.com/</a:t>
                      </a:r>
                      <a:endParaRPr lang="en-IN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Performance of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Historical stock prices and trends; along with chart analysis can provide an insight of how the stock is expected to perform.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7050550"/>
                  </a:ext>
                </a:extLst>
              </a:tr>
              <a:tr h="53256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https://www.indeed.co.in/</a:t>
                      </a:r>
                      <a:endParaRPr lang="en-IN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Employee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Employee satisfaction is a major aspect that can affect an organization in a long term.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371990"/>
                  </a:ext>
                </a:extLst>
              </a:tr>
              <a:tr h="53256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https://newsapi.org/</a:t>
                      </a:r>
                      <a:endParaRPr lang="en-IN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News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Latest news can help a stock to soar or fall depending upon the positivity/ negativity.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548543"/>
                  </a:ext>
                </a:extLst>
              </a:tr>
              <a:tr h="532563">
                <a:tc>
                  <a:txBody>
                    <a:bodyPr/>
                    <a:lstStyle/>
                    <a:p>
                      <a:r>
                        <a:rPr lang="en-IN" sz="1400" dirty="0"/>
                        <a:t>Earnings Call Transcript</a:t>
                      </a:r>
                      <a:r>
                        <a:rPr lang="en-IN" sz="1200" b="1" baseline="30000" dirty="0">
                          <a:solidFill>
                            <a:srgbClr val="FF0000"/>
                          </a:solidFill>
                        </a:rPr>
                        <a:t>**</a:t>
                      </a:r>
                      <a:endParaRPr lang="en-IN" sz="14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Management 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Earnings Call transcript provides the view of management outlook and can help derive the short term and long term strategy of the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279637"/>
                  </a:ext>
                </a:extLst>
              </a:tr>
              <a:tr h="53256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https://www.moneycontrol.com/</a:t>
                      </a:r>
                      <a:endParaRPr lang="en-IN" sz="14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Sector/ Market’s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How the industry/ market sector is performing can unveil additional insights. Also, how the organization is performing against its competitors provides a good insight.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4502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1675EF-510D-41DC-9943-B684EBB62BBF}"/>
              </a:ext>
            </a:extLst>
          </p:cNvPr>
          <p:cNvSpPr txBox="1"/>
          <p:nvPr/>
        </p:nvSpPr>
        <p:spPr>
          <a:xfrm>
            <a:off x="8930937" y="6557902"/>
            <a:ext cx="3080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baseline="30000" dirty="0">
                <a:solidFill>
                  <a:srgbClr val="FF0000"/>
                </a:solidFill>
              </a:rPr>
              <a:t>** </a:t>
            </a:r>
            <a:r>
              <a:rPr lang="en-IN" sz="1200" b="1" i="1" dirty="0">
                <a:solidFill>
                  <a:srgbClr val="FF0000"/>
                </a:solidFill>
              </a:rPr>
              <a:t>- Not implemented in current project.</a:t>
            </a:r>
            <a:endParaRPr lang="en-IN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0761FB-6B1F-43DD-BC10-FB29D150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0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34E9-3BE7-4E55-9FE0-DC7E1CC6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20332"/>
          </a:xfrm>
        </p:spPr>
        <p:txBody>
          <a:bodyPr>
            <a:normAutofit/>
          </a:bodyPr>
          <a:lstStyle/>
          <a:p>
            <a:r>
              <a:rPr lang="en-IN" sz="4000" dirty="0"/>
              <a:t>Collecting and Organizing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63596-B77A-4B42-9C46-BDEA3D23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63D7623-F244-4DFD-A53A-39967F0053B9}"/>
              </a:ext>
            </a:extLst>
          </p:cNvPr>
          <p:cNvGrpSpPr/>
          <p:nvPr/>
        </p:nvGrpSpPr>
        <p:grpSpPr>
          <a:xfrm>
            <a:off x="968693" y="1524084"/>
            <a:ext cx="7714358" cy="974939"/>
            <a:chOff x="968693" y="1639498"/>
            <a:chExt cx="7714358" cy="97493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D9B7DC-0F14-4AD7-A8FA-6EBA49D9B79F}"/>
                </a:ext>
              </a:extLst>
            </p:cNvPr>
            <p:cNvGrpSpPr/>
            <p:nvPr/>
          </p:nvGrpSpPr>
          <p:grpSpPr>
            <a:xfrm>
              <a:off x="968693" y="1739633"/>
              <a:ext cx="1598670" cy="874804"/>
              <a:chOff x="4493413" y="2120633"/>
              <a:chExt cx="1598670" cy="874804"/>
            </a:xfrm>
          </p:grpSpPr>
          <p:pic>
            <p:nvPicPr>
              <p:cNvPr id="1026" name="Picture 2" descr="Circle, twitter icon">
                <a:extLst>
                  <a:ext uri="{FF2B5EF4-FFF2-40B4-BE49-F238E27FC236}">
                    <a16:creationId xmlns:a16="http://schemas.microsoft.com/office/drawing/2014/main" id="{88871794-22BA-41C4-997F-2013F896E3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6748" y="2120633"/>
                <a:ext cx="612000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20950E-D3AB-4C2D-BA99-89BF8F52B641}"/>
                  </a:ext>
                </a:extLst>
              </p:cNvPr>
              <p:cNvSpPr txBox="1"/>
              <p:nvPr/>
            </p:nvSpPr>
            <p:spPr>
              <a:xfrm>
                <a:off x="4493413" y="2741521"/>
                <a:ext cx="159867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50" dirty="0">
                    <a:solidFill>
                      <a:srgbClr val="0070C0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https://www.twitter.com/</a:t>
                </a:r>
                <a:endParaRPr lang="en-IN" sz="105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BDE9390-AD28-4021-AB8B-CE58B51B257C}"/>
                </a:ext>
              </a:extLst>
            </p:cNvPr>
            <p:cNvCxnSpPr>
              <a:cxnSpLocks/>
              <a:stCxn id="1026" idx="3"/>
              <a:endCxn id="19" idx="1"/>
            </p:cNvCxnSpPr>
            <p:nvPr/>
          </p:nvCxnSpPr>
          <p:spPr>
            <a:xfrm>
              <a:off x="2074028" y="2045633"/>
              <a:ext cx="15924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41F414-4F89-4D6C-BDD6-BEE797520FC5}"/>
                </a:ext>
              </a:extLst>
            </p:cNvPr>
            <p:cNvSpPr txBox="1"/>
            <p:nvPr/>
          </p:nvSpPr>
          <p:spPr>
            <a:xfrm>
              <a:off x="3666478" y="1876356"/>
              <a:ext cx="2219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Package: </a:t>
              </a:r>
              <a:r>
                <a:rPr lang="en-IN" sz="1600" dirty="0" err="1">
                  <a:hlinkClick r:id="rId4"/>
                </a:rPr>
                <a:t>twitter_scraper</a:t>
              </a:r>
              <a:endParaRPr lang="en-IN" sz="16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988693-22DB-4A54-A692-BF7336CE61EC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5885895" y="2045633"/>
              <a:ext cx="11984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Document 42">
              <a:extLst>
                <a:ext uri="{FF2B5EF4-FFF2-40B4-BE49-F238E27FC236}">
                  <a16:creationId xmlns:a16="http://schemas.microsoft.com/office/drawing/2014/main" id="{D9070EE1-8361-47EE-B4EF-D7008DF3AD2B}"/>
                </a:ext>
              </a:extLst>
            </p:cNvPr>
            <p:cNvSpPr/>
            <p:nvPr/>
          </p:nvSpPr>
          <p:spPr>
            <a:xfrm>
              <a:off x="7084381" y="1639498"/>
              <a:ext cx="1598670" cy="812270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Unstructured Data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BBB6578A-2E45-45E0-A2B2-2F90CD4A018F}"/>
              </a:ext>
            </a:extLst>
          </p:cNvPr>
          <p:cNvGrpSpPr/>
          <p:nvPr/>
        </p:nvGrpSpPr>
        <p:grpSpPr>
          <a:xfrm>
            <a:off x="968693" y="2519867"/>
            <a:ext cx="7714358" cy="1002800"/>
            <a:chOff x="968693" y="2590891"/>
            <a:chExt cx="7714358" cy="10028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A707AB-F631-4C77-AF9D-0735F21A052D}"/>
                </a:ext>
              </a:extLst>
            </p:cNvPr>
            <p:cNvGrpSpPr/>
            <p:nvPr/>
          </p:nvGrpSpPr>
          <p:grpSpPr>
            <a:xfrm>
              <a:off x="968693" y="2678583"/>
              <a:ext cx="1598670" cy="915108"/>
              <a:chOff x="4895125" y="3379932"/>
              <a:chExt cx="1598670" cy="915108"/>
            </a:xfrm>
          </p:grpSpPr>
          <p:pic>
            <p:nvPicPr>
              <p:cNvPr id="1028" name="Picture 4" descr="Post a Job | Indeed.com">
                <a:extLst>
                  <a:ext uri="{FF2B5EF4-FFF2-40B4-BE49-F238E27FC236}">
                    <a16:creationId xmlns:a16="http://schemas.microsoft.com/office/drawing/2014/main" id="{F67E7456-8557-46F9-A336-DACE4E0817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8264" y="3379932"/>
                <a:ext cx="1232392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D6DF6-0A64-48F5-90BD-EA60340B0D83}"/>
                  </a:ext>
                </a:extLst>
              </p:cNvPr>
              <p:cNvSpPr txBox="1"/>
              <p:nvPr/>
            </p:nvSpPr>
            <p:spPr>
              <a:xfrm>
                <a:off x="4895125" y="4041124"/>
                <a:ext cx="159867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rgbClr val="0070C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https://www.indeed.co.in/</a:t>
                </a:r>
                <a:endParaRPr lang="en-IN" sz="105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AC4E13-3BD5-4D71-8FED-4BC0800C19F1}"/>
                </a:ext>
              </a:extLst>
            </p:cNvPr>
            <p:cNvCxnSpPr>
              <a:cxnSpLocks/>
              <a:stCxn id="1028" idx="3"/>
              <a:endCxn id="27" idx="1"/>
            </p:cNvCxnSpPr>
            <p:nvPr/>
          </p:nvCxnSpPr>
          <p:spPr>
            <a:xfrm flipV="1">
              <a:off x="2384224" y="2997026"/>
              <a:ext cx="1283733" cy="55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B3DB86-99CC-4A5C-99EF-1B61B372598E}"/>
                </a:ext>
              </a:extLst>
            </p:cNvPr>
            <p:cNvSpPr txBox="1"/>
            <p:nvPr/>
          </p:nvSpPr>
          <p:spPr>
            <a:xfrm>
              <a:off x="3667957" y="2827749"/>
              <a:ext cx="2219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Web Scraping: Selenium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68F3EC-6EAC-4DD8-8A8E-7B0700BA9BB6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887374" y="2997026"/>
              <a:ext cx="11970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owchart: Document 48">
              <a:extLst>
                <a:ext uri="{FF2B5EF4-FFF2-40B4-BE49-F238E27FC236}">
                  <a16:creationId xmlns:a16="http://schemas.microsoft.com/office/drawing/2014/main" id="{9EC8E63D-AA74-47E1-9FDF-EC2F3043E347}"/>
                </a:ext>
              </a:extLst>
            </p:cNvPr>
            <p:cNvSpPr/>
            <p:nvPr/>
          </p:nvSpPr>
          <p:spPr>
            <a:xfrm>
              <a:off x="7084381" y="2590891"/>
              <a:ext cx="1598670" cy="812270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Unstructured Data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F29400A-95B4-472A-9CE4-A359B59B4F9C}"/>
              </a:ext>
            </a:extLst>
          </p:cNvPr>
          <p:cNvGrpSpPr/>
          <p:nvPr/>
        </p:nvGrpSpPr>
        <p:grpSpPr>
          <a:xfrm>
            <a:off x="904399" y="3525917"/>
            <a:ext cx="7778382" cy="968638"/>
            <a:chOff x="904669" y="5432162"/>
            <a:chExt cx="7778382" cy="9686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C01716-21AB-4FE1-96EA-EE254B6371BA}"/>
                </a:ext>
              </a:extLst>
            </p:cNvPr>
            <p:cNvGrpSpPr/>
            <p:nvPr/>
          </p:nvGrpSpPr>
          <p:grpSpPr>
            <a:xfrm>
              <a:off x="904669" y="5526891"/>
              <a:ext cx="1726716" cy="873909"/>
              <a:chOff x="4895125" y="4591199"/>
              <a:chExt cx="1726716" cy="87390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130C08B-7484-4751-8CC6-300BCF00A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5125" y="4591199"/>
                <a:ext cx="1726716" cy="612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05F4E9-C30A-415A-AAE4-4D418A34286B}"/>
                  </a:ext>
                </a:extLst>
              </p:cNvPr>
              <p:cNvSpPr txBox="1"/>
              <p:nvPr/>
            </p:nvSpPr>
            <p:spPr>
              <a:xfrm>
                <a:off x="4895125" y="5211192"/>
                <a:ext cx="17267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rgbClr val="0070C0"/>
                    </a:solidFill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https://newsapi.org/</a:t>
                </a:r>
                <a:endParaRPr lang="en-IN" sz="105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9BF27E1-5D69-4B4A-B8D7-596FDDEB7266}"/>
                </a:ext>
              </a:extLst>
            </p:cNvPr>
            <p:cNvCxnSpPr>
              <a:cxnSpLocks/>
              <a:stCxn id="6" idx="3"/>
              <a:endCxn id="31" idx="1"/>
            </p:cNvCxnSpPr>
            <p:nvPr/>
          </p:nvCxnSpPr>
          <p:spPr>
            <a:xfrm>
              <a:off x="2631385" y="5832891"/>
              <a:ext cx="1029174" cy="64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91AF66-E17F-4AD2-947E-CE616D01A3BF}"/>
                </a:ext>
              </a:extLst>
            </p:cNvPr>
            <p:cNvSpPr txBox="1"/>
            <p:nvPr/>
          </p:nvSpPr>
          <p:spPr>
            <a:xfrm>
              <a:off x="3660559" y="5670086"/>
              <a:ext cx="2435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API Consumption: </a:t>
              </a:r>
              <a:r>
                <a:rPr lang="en-IN" sz="1600" dirty="0" err="1"/>
                <a:t>newsapi</a:t>
              </a:r>
              <a:endParaRPr lang="en-IN" sz="1600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6647AC2-C9CD-4E85-96A7-D1749FAB74E1}"/>
                </a:ext>
              </a:extLst>
            </p:cNvPr>
            <p:cNvCxnSpPr>
              <a:cxnSpLocks/>
              <a:stCxn id="31" idx="3"/>
              <a:endCxn id="52" idx="1"/>
            </p:cNvCxnSpPr>
            <p:nvPr/>
          </p:nvCxnSpPr>
          <p:spPr>
            <a:xfrm flipV="1">
              <a:off x="6096000" y="5838297"/>
              <a:ext cx="988381" cy="10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lowchart: Document 51">
              <a:extLst>
                <a:ext uri="{FF2B5EF4-FFF2-40B4-BE49-F238E27FC236}">
                  <a16:creationId xmlns:a16="http://schemas.microsoft.com/office/drawing/2014/main" id="{02690517-112C-4719-9187-AE8AEF88755A}"/>
                </a:ext>
              </a:extLst>
            </p:cNvPr>
            <p:cNvSpPr/>
            <p:nvPr/>
          </p:nvSpPr>
          <p:spPr>
            <a:xfrm>
              <a:off x="7084381" y="5432162"/>
              <a:ext cx="1598670" cy="812270"/>
            </a:xfrm>
            <a:prstGeom prst="flowChart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>
                  <a:solidFill>
                    <a:schemeClr val="tx1"/>
                  </a:solidFill>
                </a:rPr>
                <a:t>Unstructured Data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369EAA1-6B68-49BD-AFB3-1667FD101FF7}"/>
              </a:ext>
            </a:extLst>
          </p:cNvPr>
          <p:cNvGrpSpPr/>
          <p:nvPr/>
        </p:nvGrpSpPr>
        <p:grpSpPr>
          <a:xfrm>
            <a:off x="872025" y="5502848"/>
            <a:ext cx="7810756" cy="975057"/>
            <a:chOff x="872025" y="4462030"/>
            <a:chExt cx="7810756" cy="975057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A854F76-C3E5-4FB8-94A0-02B31ACAA478}"/>
                </a:ext>
              </a:extLst>
            </p:cNvPr>
            <p:cNvGrpSpPr/>
            <p:nvPr/>
          </p:nvGrpSpPr>
          <p:grpSpPr>
            <a:xfrm>
              <a:off x="872025" y="4563477"/>
              <a:ext cx="1800517" cy="873610"/>
              <a:chOff x="4831102" y="3513583"/>
              <a:chExt cx="1800517" cy="873610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3E500CF-C851-49CD-A4C6-7DFFA7537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24439" y="3513583"/>
                <a:ext cx="1405333" cy="612000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BBD1870-BB22-45F6-B798-77AF39C15D2B}"/>
                  </a:ext>
                </a:extLst>
              </p:cNvPr>
              <p:cNvSpPr txBox="1"/>
              <p:nvPr/>
            </p:nvSpPr>
            <p:spPr>
              <a:xfrm>
                <a:off x="4831102" y="4125583"/>
                <a:ext cx="18005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rgbClr val="0070C0"/>
                    </a:solidFill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https://in.finance.yahoo.com/</a:t>
                </a:r>
                <a:endParaRPr lang="en-IN" sz="105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4925AB7-4E4B-4FE4-B686-1F568085823C}"/>
                </a:ext>
              </a:extLst>
            </p:cNvPr>
            <p:cNvCxnSpPr>
              <a:cxnSpLocks/>
              <a:stCxn id="78" idx="3"/>
              <a:endCxn id="75" idx="1"/>
            </p:cNvCxnSpPr>
            <p:nvPr/>
          </p:nvCxnSpPr>
          <p:spPr>
            <a:xfrm flipV="1">
              <a:off x="2470695" y="4862817"/>
              <a:ext cx="1269760" cy="66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E96D08-F02A-46DD-B3DF-D0CC07348A2B}"/>
                </a:ext>
              </a:extLst>
            </p:cNvPr>
            <p:cNvSpPr txBox="1"/>
            <p:nvPr/>
          </p:nvSpPr>
          <p:spPr>
            <a:xfrm>
              <a:off x="3740455" y="4693540"/>
              <a:ext cx="2219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Web Scraping: Selenium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BF94E55-558E-4FEE-A4DF-577D5B31F45D}"/>
                </a:ext>
              </a:extLst>
            </p:cNvPr>
            <p:cNvCxnSpPr>
              <a:cxnSpLocks/>
              <a:stCxn id="75" idx="3"/>
              <a:endCxn id="77" idx="1"/>
            </p:cNvCxnSpPr>
            <p:nvPr/>
          </p:nvCxnSpPr>
          <p:spPr>
            <a:xfrm>
              <a:off x="5959872" y="4862817"/>
              <a:ext cx="1124509" cy="53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lowchart: Internal Storage 76">
              <a:extLst>
                <a:ext uri="{FF2B5EF4-FFF2-40B4-BE49-F238E27FC236}">
                  <a16:creationId xmlns:a16="http://schemas.microsoft.com/office/drawing/2014/main" id="{9D21A02F-EA03-4EB4-871D-06B7DB8B5B81}"/>
                </a:ext>
              </a:extLst>
            </p:cNvPr>
            <p:cNvSpPr/>
            <p:nvPr/>
          </p:nvSpPr>
          <p:spPr>
            <a:xfrm>
              <a:off x="7084381" y="4462030"/>
              <a:ext cx="1598400" cy="812270"/>
            </a:xfrm>
            <a:prstGeom prst="flowChartInternalStorag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sz="1400" dirty="0">
                  <a:solidFill>
                    <a:srgbClr val="000000"/>
                  </a:solidFill>
                </a:rPr>
                <a:t>Structured Data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5AE160-EB83-4D7A-91BF-260A1A49EB15}"/>
              </a:ext>
            </a:extLst>
          </p:cNvPr>
          <p:cNvGrpSpPr/>
          <p:nvPr/>
        </p:nvGrpSpPr>
        <p:grpSpPr>
          <a:xfrm>
            <a:off x="767893" y="4569110"/>
            <a:ext cx="7915158" cy="978655"/>
            <a:chOff x="767893" y="3546048"/>
            <a:chExt cx="7915158" cy="97865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4F904F5-2451-4C65-A178-CE9ABD47C520}"/>
                </a:ext>
              </a:extLst>
            </p:cNvPr>
            <p:cNvGrpSpPr/>
            <p:nvPr/>
          </p:nvGrpSpPr>
          <p:grpSpPr>
            <a:xfrm>
              <a:off x="767893" y="3639845"/>
              <a:ext cx="2000269" cy="884858"/>
              <a:chOff x="7403190" y="2991145"/>
              <a:chExt cx="2000269" cy="884858"/>
            </a:xfrm>
          </p:grpSpPr>
          <p:pic>
            <p:nvPicPr>
              <p:cNvPr id="86" name="Picture 6" descr="Moneycontrol launches a new tool 'Easybiz' for SME business owners">
                <a:extLst>
                  <a:ext uri="{FF2B5EF4-FFF2-40B4-BE49-F238E27FC236}">
                    <a16:creationId xmlns:a16="http://schemas.microsoft.com/office/drawing/2014/main" id="{2E924EDC-D1AD-449A-AC36-8C88CB77B6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3325" y="2991145"/>
                <a:ext cx="1700000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A6483E4-32F7-4741-BECF-675582D88602}"/>
                  </a:ext>
                </a:extLst>
              </p:cNvPr>
              <p:cNvSpPr txBox="1"/>
              <p:nvPr/>
            </p:nvSpPr>
            <p:spPr>
              <a:xfrm>
                <a:off x="7403190" y="3622087"/>
                <a:ext cx="200026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50" dirty="0">
                    <a:solidFill>
                      <a:srgbClr val="0070C0"/>
                    </a:solidFill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https://www.moneycontrol.com/</a:t>
                </a:r>
                <a:endParaRPr lang="en-IN" sz="105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2F08004-3E4D-4FE2-934A-E3B44F48C895}"/>
                </a:ext>
              </a:extLst>
            </p:cNvPr>
            <p:cNvCxnSpPr>
              <a:cxnSpLocks/>
              <a:stCxn id="86" idx="3"/>
              <a:endCxn id="83" idx="1"/>
            </p:cNvCxnSpPr>
            <p:nvPr/>
          </p:nvCxnSpPr>
          <p:spPr>
            <a:xfrm>
              <a:off x="2618028" y="3945845"/>
              <a:ext cx="1115027" cy="40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E07C848-0084-45AD-87E6-727AC3142333}"/>
                </a:ext>
              </a:extLst>
            </p:cNvPr>
            <p:cNvSpPr txBox="1"/>
            <p:nvPr/>
          </p:nvSpPr>
          <p:spPr>
            <a:xfrm>
              <a:off x="3733055" y="3780619"/>
              <a:ext cx="2516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Web Scraping: </a:t>
              </a:r>
              <a:r>
                <a:rPr lang="en-IN" sz="1600" dirty="0" err="1"/>
                <a:t>BeautifulSoup</a:t>
              </a:r>
              <a:endParaRPr lang="en-IN" sz="1600" dirty="0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051F4C-66F8-4382-87AE-A1843748F0B4}"/>
                </a:ext>
              </a:extLst>
            </p:cNvPr>
            <p:cNvCxnSpPr>
              <a:cxnSpLocks/>
              <a:stCxn id="83" idx="3"/>
              <a:endCxn id="85" idx="1"/>
            </p:cNvCxnSpPr>
            <p:nvPr/>
          </p:nvCxnSpPr>
          <p:spPr>
            <a:xfrm>
              <a:off x="6249880" y="3949896"/>
              <a:ext cx="834771" cy="2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lowchart: Internal Storage 84">
              <a:extLst>
                <a:ext uri="{FF2B5EF4-FFF2-40B4-BE49-F238E27FC236}">
                  <a16:creationId xmlns:a16="http://schemas.microsoft.com/office/drawing/2014/main" id="{AA1F8D24-E35F-40FA-B85F-63639DE33A6F}"/>
                </a:ext>
              </a:extLst>
            </p:cNvPr>
            <p:cNvSpPr/>
            <p:nvPr/>
          </p:nvSpPr>
          <p:spPr>
            <a:xfrm>
              <a:off x="7084651" y="3546048"/>
              <a:ext cx="1598400" cy="812270"/>
            </a:xfrm>
            <a:prstGeom prst="flowChartInternalStorag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sz="1400" dirty="0">
                  <a:solidFill>
                    <a:srgbClr val="000000"/>
                  </a:solidFill>
                </a:rPr>
                <a:t>Structured Data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FAA77BD2-6E43-415D-AB92-7E6C0EEB5EBD}"/>
              </a:ext>
            </a:extLst>
          </p:cNvPr>
          <p:cNvGrpSpPr/>
          <p:nvPr/>
        </p:nvGrpSpPr>
        <p:grpSpPr>
          <a:xfrm>
            <a:off x="9410951" y="2476715"/>
            <a:ext cx="1986883" cy="898573"/>
            <a:chOff x="9410951" y="2476715"/>
            <a:chExt cx="1986883" cy="898573"/>
          </a:xfrm>
        </p:grpSpPr>
        <p:sp>
          <p:nvSpPr>
            <p:cNvPr id="1031" name="Flowchart: Predefined Process 1030">
              <a:extLst>
                <a:ext uri="{FF2B5EF4-FFF2-40B4-BE49-F238E27FC236}">
                  <a16:creationId xmlns:a16="http://schemas.microsoft.com/office/drawing/2014/main" id="{3A31ACFA-6938-4003-B31A-6BF0FB18D47D}"/>
                </a:ext>
              </a:extLst>
            </p:cNvPr>
            <p:cNvSpPr/>
            <p:nvPr/>
          </p:nvSpPr>
          <p:spPr>
            <a:xfrm>
              <a:off x="9410951" y="2476715"/>
              <a:ext cx="1986882" cy="898573"/>
            </a:xfrm>
            <a:prstGeom prst="flowChartPredefined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B8966B09-13F1-42A3-BCB8-8ECCCFC85368}"/>
                </a:ext>
              </a:extLst>
            </p:cNvPr>
            <p:cNvSpPr txBox="1"/>
            <p:nvPr/>
          </p:nvSpPr>
          <p:spPr>
            <a:xfrm>
              <a:off x="9410951" y="2601846"/>
              <a:ext cx="1986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/>
                <a:t>Text Pre-processing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/>
                <a:t>Sentiment Analysis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/>
                <a:t>Derive Overall Sentiment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BAE97C0-822C-458D-940C-080F009C16FC}"/>
              </a:ext>
            </a:extLst>
          </p:cNvPr>
          <p:cNvGrpSpPr/>
          <p:nvPr/>
        </p:nvGrpSpPr>
        <p:grpSpPr>
          <a:xfrm>
            <a:off x="9412432" y="4937314"/>
            <a:ext cx="1986883" cy="898573"/>
            <a:chOff x="9410951" y="2476715"/>
            <a:chExt cx="1986883" cy="898573"/>
          </a:xfrm>
        </p:grpSpPr>
        <p:sp>
          <p:nvSpPr>
            <p:cNvPr id="91" name="Flowchart: Predefined Process 90">
              <a:extLst>
                <a:ext uri="{FF2B5EF4-FFF2-40B4-BE49-F238E27FC236}">
                  <a16:creationId xmlns:a16="http://schemas.microsoft.com/office/drawing/2014/main" id="{8CBDBB77-3E26-4AFF-B333-E8FE7FC66CCD}"/>
                </a:ext>
              </a:extLst>
            </p:cNvPr>
            <p:cNvSpPr/>
            <p:nvPr/>
          </p:nvSpPr>
          <p:spPr>
            <a:xfrm>
              <a:off x="9410951" y="2476715"/>
              <a:ext cx="1986882" cy="898573"/>
            </a:xfrm>
            <a:prstGeom prst="flowChartPredefined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D2C1C78-EB2E-4EFD-AD8B-A869F57A9A1C}"/>
                </a:ext>
              </a:extLst>
            </p:cNvPr>
            <p:cNvSpPr txBox="1"/>
            <p:nvPr/>
          </p:nvSpPr>
          <p:spPr>
            <a:xfrm>
              <a:off x="9410951" y="2726135"/>
              <a:ext cx="198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/>
                <a:t>Data Visualization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200" dirty="0"/>
                <a:t>Time Series Analysis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D1B48F1-9A15-46C5-BBDF-E86987BBC2D8}"/>
              </a:ext>
            </a:extLst>
          </p:cNvPr>
          <p:cNvCxnSpPr>
            <a:cxnSpLocks/>
            <a:stCxn id="43" idx="3"/>
            <a:endCxn id="1032" idx="1"/>
          </p:cNvCxnSpPr>
          <p:nvPr/>
        </p:nvCxnSpPr>
        <p:spPr>
          <a:xfrm>
            <a:off x="8683051" y="1930219"/>
            <a:ext cx="727900" cy="994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75D4EB-0A7F-4DCE-845E-487C2A372FD2}"/>
              </a:ext>
            </a:extLst>
          </p:cNvPr>
          <p:cNvCxnSpPr>
            <a:cxnSpLocks/>
            <a:stCxn id="49" idx="3"/>
            <a:endCxn id="1032" idx="1"/>
          </p:cNvCxnSpPr>
          <p:nvPr/>
        </p:nvCxnSpPr>
        <p:spPr>
          <a:xfrm flipV="1">
            <a:off x="8683051" y="2925012"/>
            <a:ext cx="727900" cy="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FA34CD5-AB45-4FAD-95CF-9379522167F1}"/>
              </a:ext>
            </a:extLst>
          </p:cNvPr>
          <p:cNvCxnSpPr>
            <a:cxnSpLocks/>
            <a:stCxn id="52" idx="3"/>
            <a:endCxn id="1032" idx="1"/>
          </p:cNvCxnSpPr>
          <p:nvPr/>
        </p:nvCxnSpPr>
        <p:spPr>
          <a:xfrm flipV="1">
            <a:off x="8682781" y="2925012"/>
            <a:ext cx="728170" cy="1007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37CB511-22B9-45FC-A4EC-FA37891BC6E6}"/>
              </a:ext>
            </a:extLst>
          </p:cNvPr>
          <p:cNvCxnSpPr>
            <a:cxnSpLocks/>
            <a:stCxn id="85" idx="3"/>
            <a:endCxn id="92" idx="1"/>
          </p:cNvCxnSpPr>
          <p:nvPr/>
        </p:nvCxnSpPr>
        <p:spPr>
          <a:xfrm>
            <a:off x="8683051" y="4975245"/>
            <a:ext cx="729381" cy="4423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18F74DC-275C-43C3-B27C-3BDDD716520A}"/>
              </a:ext>
            </a:extLst>
          </p:cNvPr>
          <p:cNvCxnSpPr>
            <a:cxnSpLocks/>
            <a:stCxn id="77" idx="3"/>
            <a:endCxn id="92" idx="1"/>
          </p:cNvCxnSpPr>
          <p:nvPr/>
        </p:nvCxnSpPr>
        <p:spPr>
          <a:xfrm flipV="1">
            <a:off x="8682781" y="5417567"/>
            <a:ext cx="729651" cy="491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18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A9919-98A6-469A-829B-71CA4F5C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3748CA-6218-4504-AF00-D66AEA94ABB7}"/>
              </a:ext>
            </a:extLst>
          </p:cNvPr>
          <p:cNvGrpSpPr/>
          <p:nvPr/>
        </p:nvGrpSpPr>
        <p:grpSpPr>
          <a:xfrm>
            <a:off x="520012" y="1496050"/>
            <a:ext cx="11057649" cy="3457685"/>
            <a:chOff x="520012" y="2392698"/>
            <a:chExt cx="11057649" cy="345768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F59C19-9EA2-4AE5-BA6B-1EED4235D42B}"/>
                </a:ext>
              </a:extLst>
            </p:cNvPr>
            <p:cNvGrpSpPr/>
            <p:nvPr/>
          </p:nvGrpSpPr>
          <p:grpSpPr>
            <a:xfrm>
              <a:off x="3724084" y="4604393"/>
              <a:ext cx="2664000" cy="720000"/>
              <a:chOff x="3732962" y="4506737"/>
              <a:chExt cx="2664000" cy="72000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8AB4FE-7287-4FCA-8F54-7DDDE17EA299}"/>
                  </a:ext>
                </a:extLst>
              </p:cNvPr>
              <p:cNvSpPr txBox="1"/>
              <p:nvPr/>
            </p:nvSpPr>
            <p:spPr>
              <a:xfrm>
                <a:off x="4161274" y="4633516"/>
                <a:ext cx="1784293" cy="332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N" sz="1200" dirty="0"/>
                  <a:t>Data Visualization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N" sz="1200" dirty="0"/>
                  <a:t>Time Series Analysis</a:t>
                </a:r>
              </a:p>
            </p:txBody>
          </p:sp>
          <p:sp>
            <p:nvSpPr>
              <p:cNvPr id="18" name="Flowchart: Data 17">
                <a:extLst>
                  <a:ext uri="{FF2B5EF4-FFF2-40B4-BE49-F238E27FC236}">
                    <a16:creationId xmlns:a16="http://schemas.microsoft.com/office/drawing/2014/main" id="{F86B82CE-9C57-46D3-AE4F-6DA6DD01F46D}"/>
                  </a:ext>
                </a:extLst>
              </p:cNvPr>
              <p:cNvSpPr/>
              <p:nvPr/>
            </p:nvSpPr>
            <p:spPr>
              <a:xfrm>
                <a:off x="3732962" y="4506737"/>
                <a:ext cx="2664000" cy="720000"/>
              </a:xfrm>
              <a:prstGeom prst="flowChartInputOutp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D6B367-8EEB-4A0C-8664-1116BA363D03}"/>
                </a:ext>
              </a:extLst>
            </p:cNvPr>
            <p:cNvSpPr/>
            <p:nvPr/>
          </p:nvSpPr>
          <p:spPr>
            <a:xfrm>
              <a:off x="6868817" y="3775225"/>
              <a:ext cx="2041864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Machine Learning Model to predict the trend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757441-B4A6-4B8C-8FB1-13352EC73753}"/>
                </a:ext>
              </a:extLst>
            </p:cNvPr>
            <p:cNvSpPr/>
            <p:nvPr/>
          </p:nvSpPr>
          <p:spPr>
            <a:xfrm>
              <a:off x="9418468" y="3777372"/>
              <a:ext cx="2041864" cy="61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Expose the model through API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7036AF-4C6D-41DA-877C-F1DC8640E5E5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8910681" y="4081225"/>
              <a:ext cx="507787" cy="2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420985-0164-4135-A2B8-EBA7F05C4458}"/>
                </a:ext>
              </a:extLst>
            </p:cNvPr>
            <p:cNvSpPr/>
            <p:nvPr/>
          </p:nvSpPr>
          <p:spPr>
            <a:xfrm>
              <a:off x="9461812" y="5202383"/>
              <a:ext cx="2041864" cy="64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User provides the Stock Ticker as input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5539C7-7DD6-41C8-9084-D4AB75F0B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1713" y="4389372"/>
              <a:ext cx="0" cy="813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60710A9-9AFE-4196-87FD-ACF9DEAB9A1D}"/>
                </a:ext>
              </a:extLst>
            </p:cNvPr>
            <p:cNvCxnSpPr>
              <a:cxnSpLocks/>
            </p:cNvCxnSpPr>
            <p:nvPr/>
          </p:nvCxnSpPr>
          <p:spPr>
            <a:xfrm>
              <a:off x="11145608" y="4389372"/>
              <a:ext cx="0" cy="813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795610-B894-48D4-B1D7-471FD2C04651}"/>
                </a:ext>
              </a:extLst>
            </p:cNvPr>
            <p:cNvSpPr txBox="1"/>
            <p:nvPr/>
          </p:nvSpPr>
          <p:spPr>
            <a:xfrm>
              <a:off x="9476607" y="4511634"/>
              <a:ext cx="710212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Request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2658EE-E189-4FAC-9305-5ECD483CD90D}"/>
                </a:ext>
              </a:extLst>
            </p:cNvPr>
            <p:cNvSpPr txBox="1"/>
            <p:nvPr/>
          </p:nvSpPr>
          <p:spPr>
            <a:xfrm>
              <a:off x="10722440" y="4515844"/>
              <a:ext cx="855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Response</a:t>
              </a:r>
            </a:p>
          </p:txBody>
        </p:sp>
        <p:sp>
          <p:nvSpPr>
            <p:cNvPr id="29" name="Flowchart: Magnetic Disk 28">
              <a:extLst>
                <a:ext uri="{FF2B5EF4-FFF2-40B4-BE49-F238E27FC236}">
                  <a16:creationId xmlns:a16="http://schemas.microsoft.com/office/drawing/2014/main" id="{47F0833E-027F-49A1-BCE1-CAA269B61DA8}"/>
                </a:ext>
              </a:extLst>
            </p:cNvPr>
            <p:cNvSpPr/>
            <p:nvPr/>
          </p:nvSpPr>
          <p:spPr>
            <a:xfrm>
              <a:off x="2437807" y="2405691"/>
              <a:ext cx="900000" cy="3960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lowchart: Magnetic Disk 29">
              <a:extLst>
                <a:ext uri="{FF2B5EF4-FFF2-40B4-BE49-F238E27FC236}">
                  <a16:creationId xmlns:a16="http://schemas.microsoft.com/office/drawing/2014/main" id="{16120AD6-33D4-47A2-A6D8-57ADEAB72869}"/>
                </a:ext>
              </a:extLst>
            </p:cNvPr>
            <p:cNvSpPr/>
            <p:nvPr/>
          </p:nvSpPr>
          <p:spPr>
            <a:xfrm>
              <a:off x="2437807" y="3186673"/>
              <a:ext cx="900000" cy="3960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Flowchart: Magnetic Disk 30">
              <a:extLst>
                <a:ext uri="{FF2B5EF4-FFF2-40B4-BE49-F238E27FC236}">
                  <a16:creationId xmlns:a16="http://schemas.microsoft.com/office/drawing/2014/main" id="{46E19A5B-F004-4A27-9FC5-4789856C5F96}"/>
                </a:ext>
              </a:extLst>
            </p:cNvPr>
            <p:cNvSpPr/>
            <p:nvPr/>
          </p:nvSpPr>
          <p:spPr>
            <a:xfrm>
              <a:off x="2437807" y="4768443"/>
              <a:ext cx="900000" cy="3960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2" descr="Circle, twitter icon">
              <a:extLst>
                <a:ext uri="{FF2B5EF4-FFF2-40B4-BE49-F238E27FC236}">
                  <a16:creationId xmlns:a16="http://schemas.microsoft.com/office/drawing/2014/main" id="{5AF4DF51-B3AA-4FDD-A2F8-F33314918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47" y="2392698"/>
              <a:ext cx="432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Post a Job | Indeed.com">
              <a:extLst>
                <a:ext uri="{FF2B5EF4-FFF2-40B4-BE49-F238E27FC236}">
                  <a16:creationId xmlns:a16="http://schemas.microsoft.com/office/drawing/2014/main" id="{8039FCDB-F89F-453D-ACFB-DC793CD5A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15" y="3212406"/>
              <a:ext cx="684664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BA4198C-F87E-4C22-AFB1-186662D2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71" y="3960010"/>
              <a:ext cx="684000" cy="242430"/>
            </a:xfrm>
            <a:prstGeom prst="rect">
              <a:avLst/>
            </a:prstGeom>
          </p:spPr>
        </p:pic>
        <p:pic>
          <p:nvPicPr>
            <p:cNvPr id="35" name="Picture 6" descr="Moneycontrol launches a new tool 'Easybiz' for SME business owners">
              <a:extLst>
                <a:ext uri="{FF2B5EF4-FFF2-40B4-BE49-F238E27FC236}">
                  <a16:creationId xmlns:a16="http://schemas.microsoft.com/office/drawing/2014/main" id="{2E3B2840-3CBC-400A-ACE9-80DD723D9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12" y="4495728"/>
              <a:ext cx="684000" cy="246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D5B69F1-5420-450B-B337-F7A7FB9B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012" y="5268629"/>
              <a:ext cx="684000" cy="297874"/>
            </a:xfrm>
            <a:prstGeom prst="rect">
              <a:avLst/>
            </a:prstGeom>
          </p:spPr>
        </p:pic>
        <p:sp>
          <p:nvSpPr>
            <p:cNvPr id="37" name="Flowchart: Magnetic Disk 36">
              <a:extLst>
                <a:ext uri="{FF2B5EF4-FFF2-40B4-BE49-F238E27FC236}">
                  <a16:creationId xmlns:a16="http://schemas.microsoft.com/office/drawing/2014/main" id="{DCFB7F7A-C571-4C4C-95FF-DBE52A22617B}"/>
                </a:ext>
              </a:extLst>
            </p:cNvPr>
            <p:cNvSpPr/>
            <p:nvPr/>
          </p:nvSpPr>
          <p:spPr>
            <a:xfrm>
              <a:off x="2437806" y="3885372"/>
              <a:ext cx="900000" cy="3960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B644822-FAF2-4E2C-BC1A-D3F3B7A8E643}"/>
                </a:ext>
              </a:extLst>
            </p:cNvPr>
            <p:cNvCxnSpPr>
              <a:stCxn id="32" idx="3"/>
              <a:endCxn id="29" idx="2"/>
            </p:cNvCxnSpPr>
            <p:nvPr/>
          </p:nvCxnSpPr>
          <p:spPr>
            <a:xfrm flipV="1">
              <a:off x="1114647" y="2603691"/>
              <a:ext cx="1323160" cy="50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B29B6A3-164C-44AB-A0FC-A74F9ED3E195}"/>
                </a:ext>
              </a:extLst>
            </p:cNvPr>
            <p:cNvCxnSpPr>
              <a:stCxn id="33" idx="3"/>
              <a:endCxn id="30" idx="2"/>
            </p:cNvCxnSpPr>
            <p:nvPr/>
          </p:nvCxnSpPr>
          <p:spPr>
            <a:xfrm flipV="1">
              <a:off x="1240979" y="3384673"/>
              <a:ext cx="1196828" cy="77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8750CC6-E9CA-4A1E-BFE1-478D8FF1457C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>
              <a:off x="1244171" y="4081225"/>
              <a:ext cx="1193635" cy="21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9F7C7BD-6FD4-46FC-950F-0B0B14E68B18}"/>
                </a:ext>
              </a:extLst>
            </p:cNvPr>
            <p:cNvCxnSpPr>
              <a:stCxn id="35" idx="3"/>
              <a:endCxn id="31" idx="2"/>
            </p:cNvCxnSpPr>
            <p:nvPr/>
          </p:nvCxnSpPr>
          <p:spPr>
            <a:xfrm>
              <a:off x="1204012" y="4618848"/>
              <a:ext cx="1233795" cy="34759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99CEDB43-36B9-42C7-9B64-1508F123ED8B}"/>
                </a:ext>
              </a:extLst>
            </p:cNvPr>
            <p:cNvCxnSpPr>
              <a:stCxn id="36" idx="3"/>
              <a:endCxn id="31" idx="2"/>
            </p:cNvCxnSpPr>
            <p:nvPr/>
          </p:nvCxnSpPr>
          <p:spPr>
            <a:xfrm flipV="1">
              <a:off x="1204012" y="4966443"/>
              <a:ext cx="1233795" cy="4511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16BF2C-152E-4476-83B9-67EFC550C8B9}"/>
                </a:ext>
              </a:extLst>
            </p:cNvPr>
            <p:cNvCxnSpPr>
              <a:cxnSpLocks/>
              <a:stCxn id="31" idx="4"/>
              <a:endCxn id="18" idx="2"/>
            </p:cNvCxnSpPr>
            <p:nvPr/>
          </p:nvCxnSpPr>
          <p:spPr>
            <a:xfrm flipV="1">
              <a:off x="3337807" y="4964393"/>
              <a:ext cx="652677" cy="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EFDB0A-562E-4935-A7F2-9EC38E0A8039}"/>
                </a:ext>
              </a:extLst>
            </p:cNvPr>
            <p:cNvGrpSpPr/>
            <p:nvPr/>
          </p:nvGrpSpPr>
          <p:grpSpPr>
            <a:xfrm>
              <a:off x="3743223" y="3024492"/>
              <a:ext cx="2666455" cy="720000"/>
              <a:chOff x="3725467" y="2944592"/>
              <a:chExt cx="2666455" cy="898573"/>
            </a:xfrm>
          </p:grpSpPr>
          <p:sp>
            <p:nvSpPr>
              <p:cNvPr id="11" name="Flowchart: Data 10">
                <a:extLst>
                  <a:ext uri="{FF2B5EF4-FFF2-40B4-BE49-F238E27FC236}">
                    <a16:creationId xmlns:a16="http://schemas.microsoft.com/office/drawing/2014/main" id="{7BB7933D-45F3-4658-8298-56830706A6E5}"/>
                  </a:ext>
                </a:extLst>
              </p:cNvPr>
              <p:cNvSpPr/>
              <p:nvPr/>
            </p:nvSpPr>
            <p:spPr>
              <a:xfrm>
                <a:off x="3725467" y="2944592"/>
                <a:ext cx="2666455" cy="898573"/>
              </a:xfrm>
              <a:prstGeom prst="flowChartInputOutpu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F7CC83-7F61-4E68-B2AA-D7C512581D52}"/>
                  </a:ext>
                </a:extLst>
              </p:cNvPr>
              <p:cNvSpPr txBox="1"/>
              <p:nvPr/>
            </p:nvSpPr>
            <p:spPr>
              <a:xfrm>
                <a:off x="4096670" y="3004741"/>
                <a:ext cx="19904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N" sz="1200" dirty="0"/>
                  <a:t>Text Pre-processing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N" sz="1200" dirty="0"/>
                  <a:t>Sentiment Analysis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N" sz="1200" dirty="0"/>
                  <a:t>Derive Overall Sentiment</a:t>
                </a:r>
              </a:p>
            </p:txBody>
          </p:sp>
        </p:grp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B05692B-37A2-45EC-A3D1-F6BEE27DAD1D}"/>
                </a:ext>
              </a:extLst>
            </p:cNvPr>
            <p:cNvCxnSpPr>
              <a:stCxn id="29" idx="4"/>
              <a:endCxn id="11" idx="2"/>
            </p:cNvCxnSpPr>
            <p:nvPr/>
          </p:nvCxnSpPr>
          <p:spPr>
            <a:xfrm>
              <a:off x="3337807" y="2603691"/>
              <a:ext cx="672062" cy="7808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FF5D5A65-351C-45BD-A2BE-47959B07BA4B}"/>
                </a:ext>
              </a:extLst>
            </p:cNvPr>
            <p:cNvCxnSpPr>
              <a:stCxn id="37" idx="4"/>
              <a:endCxn id="11" idx="2"/>
            </p:cNvCxnSpPr>
            <p:nvPr/>
          </p:nvCxnSpPr>
          <p:spPr>
            <a:xfrm flipV="1">
              <a:off x="3337806" y="3384492"/>
              <a:ext cx="672063" cy="6988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746A6AC0-44E5-4F8A-B8BE-688843DFF649}"/>
                </a:ext>
              </a:extLst>
            </p:cNvPr>
            <p:cNvCxnSpPr>
              <a:stCxn id="30" idx="4"/>
              <a:endCxn id="11" idx="2"/>
            </p:cNvCxnSpPr>
            <p:nvPr/>
          </p:nvCxnSpPr>
          <p:spPr>
            <a:xfrm flipV="1">
              <a:off x="3337807" y="3384492"/>
              <a:ext cx="672062" cy="1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29096068-8693-42A4-844D-4B0FEA78769D}"/>
                </a:ext>
              </a:extLst>
            </p:cNvPr>
            <p:cNvCxnSpPr>
              <a:stCxn id="11" idx="5"/>
              <a:endCxn id="20" idx="1"/>
            </p:cNvCxnSpPr>
            <p:nvPr/>
          </p:nvCxnSpPr>
          <p:spPr>
            <a:xfrm>
              <a:off x="6143033" y="3384492"/>
              <a:ext cx="725784" cy="69673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78FCECA7-93EA-4536-A961-10763CE6C2ED}"/>
                </a:ext>
              </a:extLst>
            </p:cNvPr>
            <p:cNvCxnSpPr>
              <a:stCxn id="18" idx="5"/>
              <a:endCxn id="20" idx="1"/>
            </p:cNvCxnSpPr>
            <p:nvPr/>
          </p:nvCxnSpPr>
          <p:spPr>
            <a:xfrm flipV="1">
              <a:off x="6121684" y="4081225"/>
              <a:ext cx="747133" cy="8831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itle 1">
            <a:extLst>
              <a:ext uri="{FF2B5EF4-FFF2-40B4-BE49-F238E27FC236}">
                <a16:creationId xmlns:a16="http://schemas.microsoft.com/office/drawing/2014/main" id="{99BD56AC-FC5C-4A0F-A23C-9787CC377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1199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BEA1AF0-6702-46C2-A6F6-DFDD980537D1}"/>
              </a:ext>
            </a:extLst>
          </p:cNvPr>
          <p:cNvGrpSpPr/>
          <p:nvPr/>
        </p:nvGrpSpPr>
        <p:grpSpPr>
          <a:xfrm>
            <a:off x="520012" y="5406705"/>
            <a:ext cx="10592732" cy="576000"/>
            <a:chOff x="520012" y="5214595"/>
            <a:chExt cx="10592732" cy="902120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7426628-5A41-4FE7-8858-2915E09CE07A}"/>
                </a:ext>
              </a:extLst>
            </p:cNvPr>
            <p:cNvSpPr/>
            <p:nvPr/>
          </p:nvSpPr>
          <p:spPr>
            <a:xfrm>
              <a:off x="520012" y="5220070"/>
              <a:ext cx="878359" cy="89664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Data</a:t>
              </a:r>
            </a:p>
            <a:p>
              <a:pPr algn="ctr"/>
              <a:r>
                <a:rPr lang="en-IN" sz="1100" dirty="0"/>
                <a:t>Sources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F3DE10E6-4AF8-4711-8562-E6181EBB83DD}"/>
                </a:ext>
              </a:extLst>
            </p:cNvPr>
            <p:cNvSpPr/>
            <p:nvPr/>
          </p:nvSpPr>
          <p:spPr>
            <a:xfrm>
              <a:off x="2448626" y="5220070"/>
              <a:ext cx="878359" cy="89664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Data</a:t>
              </a:r>
            </a:p>
            <a:p>
              <a:pPr algn="ctr"/>
              <a:r>
                <a:rPr lang="en-IN" sz="1100" dirty="0"/>
                <a:t>Storage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C5BD327-5AB1-4714-B18F-175F3785D816}"/>
                </a:ext>
              </a:extLst>
            </p:cNvPr>
            <p:cNvSpPr/>
            <p:nvPr/>
          </p:nvSpPr>
          <p:spPr>
            <a:xfrm>
              <a:off x="4464450" y="5220069"/>
              <a:ext cx="1224000" cy="89664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Feature Pre-processing &amp; Extraction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668C52A-E5EE-4893-A534-8AB5766D0A99}"/>
                </a:ext>
              </a:extLst>
            </p:cNvPr>
            <p:cNvSpPr/>
            <p:nvPr/>
          </p:nvSpPr>
          <p:spPr>
            <a:xfrm>
              <a:off x="7277749" y="5220070"/>
              <a:ext cx="1224000" cy="89664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Training &amp; Tuning the Model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1CED1A43-4AC2-41E7-A58B-A031D548A448}"/>
                </a:ext>
              </a:extLst>
            </p:cNvPr>
            <p:cNvSpPr/>
            <p:nvPr/>
          </p:nvSpPr>
          <p:spPr>
            <a:xfrm>
              <a:off x="9852744" y="5214595"/>
              <a:ext cx="1260000" cy="89664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/>
                <a:t>Exposure &amp; Consumption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123FA6-6AB9-417F-80DF-CC9DE17F4BD7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>
            <a:off x="1398371" y="5696453"/>
            <a:ext cx="1050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1ED734F-F150-40C6-98A1-DDDDF310C418}"/>
              </a:ext>
            </a:extLst>
          </p:cNvPr>
          <p:cNvCxnSpPr>
            <a:stCxn id="81" idx="3"/>
            <a:endCxn id="82" idx="1"/>
          </p:cNvCxnSpPr>
          <p:nvPr/>
        </p:nvCxnSpPr>
        <p:spPr>
          <a:xfrm flipV="1">
            <a:off x="3326985" y="5696452"/>
            <a:ext cx="113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E0C3DB0-6BBB-43F1-8D4B-6CD8D74CEDE5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5688450" y="5696452"/>
            <a:ext cx="15892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2887CF8-9937-40C4-BA8F-B3D6E99C3556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 flipV="1">
            <a:off x="8501749" y="5692957"/>
            <a:ext cx="1350995" cy="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D767861-72E2-4C48-86BB-E00A38AD93E5}"/>
              </a:ext>
            </a:extLst>
          </p:cNvPr>
          <p:cNvSpPr txBox="1"/>
          <p:nvPr/>
        </p:nvSpPr>
        <p:spPr>
          <a:xfrm>
            <a:off x="1525447" y="5492639"/>
            <a:ext cx="7723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262596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DF2E9D-4DFA-43AF-910B-1F7B7A4B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95" y="1361411"/>
            <a:ext cx="5314356" cy="1663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3D53B-865D-4AAB-B25E-B202C971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4E6F9-9FDE-42D5-A6F8-3584A7C55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31"/>
          <a:stretch/>
        </p:blipFill>
        <p:spPr>
          <a:xfrm>
            <a:off x="1707899" y="1709476"/>
            <a:ext cx="4329030" cy="912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A038F-8810-420E-A875-E8FCC064F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710" y="5230204"/>
            <a:ext cx="4905983" cy="1182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BC636-895A-4108-B723-8DA09E8D9647}"/>
              </a:ext>
            </a:extLst>
          </p:cNvPr>
          <p:cNvSpPr txBox="1"/>
          <p:nvPr/>
        </p:nvSpPr>
        <p:spPr>
          <a:xfrm>
            <a:off x="5961513" y="1728933"/>
            <a:ext cx="179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Tweets </a:t>
            </a:r>
            <a:r>
              <a:rPr lang="en-IN" sz="1400" dirty="0" err="1"/>
              <a:t>Dataframe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AFF99-CE5A-44E2-A635-ADCCB4F241F9}"/>
              </a:ext>
            </a:extLst>
          </p:cNvPr>
          <p:cNvSpPr txBox="1"/>
          <p:nvPr/>
        </p:nvSpPr>
        <p:spPr>
          <a:xfrm>
            <a:off x="5718889" y="1333250"/>
            <a:ext cx="2050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News Bytes </a:t>
            </a:r>
            <a:r>
              <a:rPr lang="en-IN" sz="1400" dirty="0" err="1"/>
              <a:t>Dataframe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A1253-D471-47D1-B437-6F26CA66706B}"/>
              </a:ext>
            </a:extLst>
          </p:cNvPr>
          <p:cNvSpPr txBox="1"/>
          <p:nvPr/>
        </p:nvSpPr>
        <p:spPr>
          <a:xfrm>
            <a:off x="9857693" y="5342938"/>
            <a:ext cx="224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stock prices </a:t>
            </a:r>
            <a:r>
              <a:rPr lang="en-IN" sz="1400" dirty="0" err="1"/>
              <a:t>Dataframe</a:t>
            </a:r>
            <a:endParaRPr lang="en-IN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446A37-88DD-4908-BB51-40EA898DBBE2}"/>
              </a:ext>
            </a:extLst>
          </p:cNvPr>
          <p:cNvSpPr txBox="1">
            <a:spLocks/>
          </p:cNvSpPr>
          <p:nvPr/>
        </p:nvSpPr>
        <p:spPr>
          <a:xfrm>
            <a:off x="1066800" y="642594"/>
            <a:ext cx="10058400" cy="671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dirty="0"/>
              <a:t>Data Collection Output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63D87B-804B-45F9-AC85-0B9D066FC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076" y="3429000"/>
            <a:ext cx="4698506" cy="1549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A693F-BC54-446A-ACDE-7F083E6E3530}"/>
              </a:ext>
            </a:extLst>
          </p:cNvPr>
          <p:cNvSpPr txBox="1"/>
          <p:nvPr/>
        </p:nvSpPr>
        <p:spPr>
          <a:xfrm>
            <a:off x="4744076" y="4907020"/>
            <a:ext cx="624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2"/>
                </a:solidFill>
              </a:rPr>
              <a:t>Both these combined will be provided as input to the ML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73398-2EA5-4315-97E8-3AF5FC8E68F3}"/>
              </a:ext>
            </a:extLst>
          </p:cNvPr>
          <p:cNvSpPr txBox="1"/>
          <p:nvPr/>
        </p:nvSpPr>
        <p:spPr>
          <a:xfrm>
            <a:off x="1971460" y="3065145"/>
            <a:ext cx="7831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accent2"/>
                </a:solidFill>
              </a:rPr>
              <a:t>Feature Pre-processing &amp; Extraction on above </a:t>
            </a:r>
            <a:r>
              <a:rPr lang="en-IN" sz="1600" dirty="0" err="1">
                <a:solidFill>
                  <a:schemeClr val="accent2"/>
                </a:solidFill>
              </a:rPr>
              <a:t>dataframes</a:t>
            </a:r>
            <a:r>
              <a:rPr lang="en-IN" sz="1600" dirty="0">
                <a:solidFill>
                  <a:schemeClr val="accent2"/>
                </a:solidFill>
              </a:rPr>
              <a:t> to provide a </a:t>
            </a:r>
            <a:r>
              <a:rPr lang="en-IN" sz="1600" dirty="0" err="1">
                <a:solidFill>
                  <a:schemeClr val="accent2"/>
                </a:solidFill>
              </a:rPr>
              <a:t>dataframe</a:t>
            </a:r>
            <a:r>
              <a:rPr lang="en-IN" sz="1600" dirty="0">
                <a:solidFill>
                  <a:schemeClr val="accent2"/>
                </a:solidFill>
              </a:rPr>
              <a:t> like below: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92351D-B909-4B59-9DC6-3375F4F19BC1}"/>
              </a:ext>
            </a:extLst>
          </p:cNvPr>
          <p:cNvSpPr/>
          <p:nvPr/>
        </p:nvSpPr>
        <p:spPr>
          <a:xfrm>
            <a:off x="4590854" y="3375418"/>
            <a:ext cx="7107810" cy="3129077"/>
          </a:xfrm>
          <a:prstGeom prst="roundRect">
            <a:avLst>
              <a:gd name="adj" fmla="val 5219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29C45F6-99D3-48D7-A2E8-4FB6F18B64FC}"/>
              </a:ext>
            </a:extLst>
          </p:cNvPr>
          <p:cNvSpPr/>
          <p:nvPr/>
        </p:nvSpPr>
        <p:spPr>
          <a:xfrm>
            <a:off x="404533" y="1168924"/>
            <a:ext cx="10720668" cy="1939871"/>
          </a:xfrm>
          <a:prstGeom prst="roundRect">
            <a:avLst>
              <a:gd name="adj" fmla="val 7434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B157CB-E99E-4B7F-BEEF-F38245ED3D1B}"/>
              </a:ext>
            </a:extLst>
          </p:cNvPr>
          <p:cNvSpPr txBox="1"/>
          <p:nvPr/>
        </p:nvSpPr>
        <p:spPr>
          <a:xfrm>
            <a:off x="6348510" y="2056167"/>
            <a:ext cx="233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Employee Review </a:t>
            </a:r>
            <a:r>
              <a:rPr lang="en-IN" sz="1400" dirty="0" err="1"/>
              <a:t>Dataframe</a:t>
            </a:r>
            <a:endParaRPr lang="en-I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30AEA-81A1-414B-8BF3-CF9E45259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5914" y="2101327"/>
            <a:ext cx="4500638" cy="9252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9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4C418-FE1C-480E-9459-DA40A526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0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F362B-E7B8-45B8-B6A3-9A8058C9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941" y="6397161"/>
            <a:ext cx="2023373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7B3B09-0437-44E8-BCC7-D43A76F26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421812"/>
              </p:ext>
            </p:extLst>
          </p:nvPr>
        </p:nvGraphicFramePr>
        <p:xfrm>
          <a:off x="5135880" y="4204169"/>
          <a:ext cx="6313877" cy="2005600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886624">
                  <a:extLst>
                    <a:ext uri="{9D8B030D-6E8A-4147-A177-3AD203B41FA5}">
                      <a16:colId xmlns:a16="http://schemas.microsoft.com/office/drawing/2014/main" val="2885054191"/>
                    </a:ext>
                  </a:extLst>
                </a:gridCol>
                <a:gridCol w="1583257">
                  <a:extLst>
                    <a:ext uri="{9D8B030D-6E8A-4147-A177-3AD203B41FA5}">
                      <a16:colId xmlns:a16="http://schemas.microsoft.com/office/drawing/2014/main" val="4285890629"/>
                    </a:ext>
                  </a:extLst>
                </a:gridCol>
                <a:gridCol w="977096">
                  <a:extLst>
                    <a:ext uri="{9D8B030D-6E8A-4147-A177-3AD203B41FA5}">
                      <a16:colId xmlns:a16="http://schemas.microsoft.com/office/drawing/2014/main" val="1571141262"/>
                    </a:ext>
                  </a:extLst>
                </a:gridCol>
                <a:gridCol w="2866900">
                  <a:extLst>
                    <a:ext uri="{9D8B030D-6E8A-4147-A177-3AD203B41FA5}">
                      <a16:colId xmlns:a16="http://schemas.microsoft.com/office/drawing/2014/main" val="1939372984"/>
                    </a:ext>
                  </a:extLst>
                </a:gridCol>
              </a:tblGrid>
              <a:tr h="40112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N" sz="11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12010065</a:t>
                      </a: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IN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Vasudev</a:t>
                      </a: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Maduri</a:t>
                      </a:r>
                      <a:endParaRPr lang="en-IN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IN" sz="11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Vasudev_Maduri_AMPBA2021S@isb.edu</a:t>
                      </a:r>
                      <a:endParaRPr lang="en-IN" sz="11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760266"/>
                  </a:ext>
                </a:extLst>
              </a:tr>
              <a:tr h="40112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N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12010044</a:t>
                      </a:r>
                      <a:endParaRPr lang="en-IN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Sonam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952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Lakhe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Sonam_Lakhe_AMPBA2021S@isb.edu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356668"/>
                  </a:ext>
                </a:extLst>
              </a:tr>
              <a:tr h="40112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12010071</a:t>
                      </a:r>
                      <a:endParaRPr lang="en-I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KaliPrasad</a:t>
                      </a:r>
                      <a:r>
                        <a:rPr lang="en-I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Raghavendra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952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Kuchibhotla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kaliprasad.kr_ampba2021s@isb.edu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951724"/>
                  </a:ext>
                </a:extLst>
              </a:tr>
              <a:tr h="40112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12010066</a:t>
                      </a:r>
                      <a:endParaRPr lang="en-I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Debjit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952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Ray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u="sng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Debjit_Ray_AMPBA2021S@isb.edu</a:t>
                      </a:r>
                      <a:endParaRPr lang="en-IN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789668"/>
                  </a:ext>
                </a:extLst>
              </a:tr>
              <a:tr h="40112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IN"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12010045</a:t>
                      </a:r>
                      <a:endParaRPr lang="en-IN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Ravikiran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952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Ravinuthala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11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Ravikiran_Ravinuthala_AMPBA2021S@isb.edu</a:t>
                      </a:r>
                      <a:endParaRPr lang="en-IN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126799" marR="95099" marT="63400" marB="634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64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744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591</Words>
  <Application>Microsoft Office PowerPoint</Application>
  <PresentationFormat>Widescreen</PresentationFormat>
  <Paragraphs>113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Gill Sans MT</vt:lpstr>
      <vt:lpstr>SavonVTI</vt:lpstr>
      <vt:lpstr>ANALYZING   AN   ORGANIZATION’S   PERFORMANCE    TO   PREDICT   FUTURE   STOCK    MOVEMENT</vt:lpstr>
      <vt:lpstr>Problem Statement</vt:lpstr>
      <vt:lpstr>Current Scope</vt:lpstr>
      <vt:lpstr>Collecting and Organizing Data</vt:lpstr>
      <vt:lpstr>Pipeline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  AN   ORGANIZATION’S   PERFORMANCE</dc:title>
  <dc:creator>Debjit Ray</dc:creator>
  <cp:lastModifiedBy>Debjit Ray</cp:lastModifiedBy>
  <cp:revision>17</cp:revision>
  <dcterms:created xsi:type="dcterms:W3CDTF">2020-07-28T02:16:58Z</dcterms:created>
  <dcterms:modified xsi:type="dcterms:W3CDTF">2020-07-30T15:00:31Z</dcterms:modified>
</cp:coreProperties>
</file>